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95" r:id="rId3"/>
    <p:sldId id="296" r:id="rId4"/>
    <p:sldId id="298" r:id="rId5"/>
    <p:sldId id="297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</p:sldIdLst>
  <p:sldSz cx="9144000" cy="5143500" type="screen16x9"/>
  <p:notesSz cx="6858000" cy="9144000"/>
  <p:embeddedFontLs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C730BF-486E-471B-82D6-E3A71571A7B1}">
  <a:tblStyle styleId="{BEC730BF-486E-471B-82D6-E3A71571A7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9810F2-5BF4-422F-B701-3A74A3920B4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buildings4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buildings3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290712" y="1219765"/>
            <a:ext cx="8562573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BÁO CÁO LUẬN VĂN TỐT NGHIỆP</a:t>
            </a:r>
            <a:endParaRPr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60843-6141-468F-9DC3-1DC35990D217}"/>
              </a:ext>
            </a:extLst>
          </p:cNvPr>
          <p:cNvSpPr txBox="1"/>
          <p:nvPr/>
        </p:nvSpPr>
        <p:spPr>
          <a:xfrm>
            <a:off x="936652" y="1863864"/>
            <a:ext cx="7270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Montserrat"/>
                <a:sym typeface="Montserrat"/>
              </a:rPr>
              <a:t>ĐỀ TÀI: XÂY DỰNG WEBSITE</a:t>
            </a:r>
          </a:p>
          <a:p>
            <a:pPr algn="ctr"/>
            <a:r>
              <a:rPr lang="en-US" sz="2000" b="1">
                <a:solidFill>
                  <a:srgbClr val="FFFFFF"/>
                </a:solidFill>
                <a:latin typeface="Montserrat"/>
                <a:sym typeface="Montserrat"/>
              </a:rPr>
              <a:t>MUA BÁN LINH KIỆN MÁY TÍNH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B0BA-F93D-4E5B-BF0C-B13E33738A90}"/>
              </a:ext>
            </a:extLst>
          </p:cNvPr>
          <p:cNvSpPr txBox="1"/>
          <p:nvPr/>
        </p:nvSpPr>
        <p:spPr>
          <a:xfrm>
            <a:off x="3397945" y="3401501"/>
            <a:ext cx="545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>
                <a:solidFill>
                  <a:srgbClr val="FFFFFF"/>
                </a:solidFill>
                <a:latin typeface="Montserrat"/>
              </a:rPr>
              <a:t>Giáo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viên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hướng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dẫn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: 	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Cô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Nguyễn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Lạc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An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Thư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</a:p>
          <a:p>
            <a:r>
              <a:rPr lang="en-US" sz="1600" b="1" err="1">
                <a:solidFill>
                  <a:srgbClr val="FFFFFF"/>
                </a:solidFill>
                <a:latin typeface="Montserrat"/>
              </a:rPr>
              <a:t>Giáo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viên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phản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biện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  : 	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Thầy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Ngô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Xuân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Bách</a:t>
            </a:r>
            <a:endParaRPr lang="en-US" sz="1600" b="1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2DD99-F4ED-4087-9B3C-4EA111A5BEC7}"/>
              </a:ext>
            </a:extLst>
          </p:cNvPr>
          <p:cNvSpPr txBox="1"/>
          <p:nvPr/>
        </p:nvSpPr>
        <p:spPr>
          <a:xfrm>
            <a:off x="4278063" y="3923735"/>
            <a:ext cx="3929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Montserrat"/>
              </a:rPr>
              <a:t>SV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thực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hiện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:	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Thiều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Chí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Thiện</a:t>
            </a:r>
            <a:endParaRPr lang="en-US" sz="1600" b="1">
              <a:solidFill>
                <a:srgbClr val="FFFFFF"/>
              </a:solidFill>
              <a:latin typeface="Montserrat"/>
            </a:endParaRPr>
          </a:p>
          <a:p>
            <a:r>
              <a:rPr lang="en-US" sz="1600" b="1">
                <a:solidFill>
                  <a:srgbClr val="FFFFFF"/>
                </a:solidFill>
                <a:latin typeface="Montserrat"/>
              </a:rPr>
              <a:t>	     	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Đặng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Montserrat"/>
              </a:rPr>
              <a:t>Hoàng</a:t>
            </a:r>
            <a:r>
              <a:rPr lang="en-US" sz="1600" b="1">
                <a:solidFill>
                  <a:srgbClr val="FFFFFF"/>
                </a:solidFill>
                <a:latin typeface="Montserrat"/>
              </a:rPr>
              <a:t> Huy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58D8FC-1B54-48C2-86EB-268B58210345}"/>
              </a:ext>
            </a:extLst>
          </p:cNvPr>
          <p:cNvSpPr txBox="1"/>
          <p:nvPr/>
        </p:nvSpPr>
        <p:spPr>
          <a:xfrm>
            <a:off x="2285999" y="43473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>
                <a:solidFill>
                  <a:schemeClr val="bg1"/>
                </a:solidFill>
              </a:rPr>
              <a:t>Hình 6</a:t>
            </a:r>
            <a:r>
              <a:rPr lang="en-US" sz="1400">
                <a:solidFill>
                  <a:schemeClr val="bg1"/>
                </a:solidFill>
              </a:rPr>
              <a:t>: Giao diện</a:t>
            </a:r>
            <a:r>
              <a:rPr lang="en-US">
                <a:solidFill>
                  <a:schemeClr val="bg1"/>
                </a:solidFill>
              </a:rPr>
              <a:t> trang đặt hàng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42C89-604F-41F6-8693-64BE4DBA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09" y="383182"/>
            <a:ext cx="6001779" cy="38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4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58D8FC-1B54-48C2-86EB-268B58210345}"/>
              </a:ext>
            </a:extLst>
          </p:cNvPr>
          <p:cNvSpPr txBox="1"/>
          <p:nvPr/>
        </p:nvSpPr>
        <p:spPr>
          <a:xfrm>
            <a:off x="2285999" y="43473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>
                <a:solidFill>
                  <a:schemeClr val="bg1"/>
                </a:solidFill>
              </a:rPr>
              <a:t>Hình 7</a:t>
            </a:r>
            <a:r>
              <a:rPr lang="en-US" sz="1400">
                <a:solidFill>
                  <a:schemeClr val="bg1"/>
                </a:solidFill>
              </a:rPr>
              <a:t>: Giao diện</a:t>
            </a:r>
            <a:r>
              <a:rPr lang="en-US">
                <a:solidFill>
                  <a:schemeClr val="bg1"/>
                </a:solidFill>
              </a:rPr>
              <a:t> bình luận của khách hàng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5BC0E-8749-4B25-B02D-623963E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7" y="544138"/>
            <a:ext cx="7364006" cy="36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3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58D8FC-1B54-48C2-86EB-268B58210345}"/>
              </a:ext>
            </a:extLst>
          </p:cNvPr>
          <p:cNvSpPr txBox="1"/>
          <p:nvPr/>
        </p:nvSpPr>
        <p:spPr>
          <a:xfrm>
            <a:off x="2285999" y="43473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>
                <a:solidFill>
                  <a:schemeClr val="bg1"/>
                </a:solidFill>
              </a:rPr>
              <a:t>Hình 8</a:t>
            </a:r>
            <a:r>
              <a:rPr lang="en-US" sz="1400">
                <a:solidFill>
                  <a:schemeClr val="bg1"/>
                </a:solidFill>
              </a:rPr>
              <a:t>: Giao diện tổ hợp phím liên lạc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0A6DC-AF29-4797-9C62-F32B7E76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91" y="902208"/>
            <a:ext cx="6734415" cy="31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42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58D8FC-1B54-48C2-86EB-268B58210345}"/>
              </a:ext>
            </a:extLst>
          </p:cNvPr>
          <p:cNvSpPr txBox="1"/>
          <p:nvPr/>
        </p:nvSpPr>
        <p:spPr>
          <a:xfrm>
            <a:off x="2285999" y="43473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>
                <a:solidFill>
                  <a:schemeClr val="bg1"/>
                </a:solidFill>
              </a:rPr>
              <a:t>Hình 9</a:t>
            </a:r>
            <a:r>
              <a:rPr lang="en-US" sz="1400">
                <a:solidFill>
                  <a:schemeClr val="bg1"/>
                </a:solidFill>
              </a:rPr>
              <a:t>: Giao diện trang danh sách tin tức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BF240-D172-4449-8854-15C43802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44" y="488373"/>
            <a:ext cx="7313109" cy="360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7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D77826-7901-473D-83C1-F4CE93340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79669"/>
              </p:ext>
            </p:extLst>
          </p:nvPr>
        </p:nvGraphicFramePr>
        <p:xfrm>
          <a:off x="381965" y="885231"/>
          <a:ext cx="8380070" cy="38613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74157">
                  <a:extLst>
                    <a:ext uri="{9D8B030D-6E8A-4147-A177-3AD203B41FA5}">
                      <a16:colId xmlns:a16="http://schemas.microsoft.com/office/drawing/2014/main" val="1050705749"/>
                    </a:ext>
                  </a:extLst>
                </a:gridCol>
                <a:gridCol w="3006171">
                  <a:extLst>
                    <a:ext uri="{9D8B030D-6E8A-4147-A177-3AD203B41FA5}">
                      <a16:colId xmlns:a16="http://schemas.microsoft.com/office/drawing/2014/main" val="2291858542"/>
                    </a:ext>
                  </a:extLst>
                </a:gridCol>
                <a:gridCol w="2007219">
                  <a:extLst>
                    <a:ext uri="{9D8B030D-6E8A-4147-A177-3AD203B41FA5}">
                      <a16:colId xmlns:a16="http://schemas.microsoft.com/office/drawing/2014/main" val="886868984"/>
                    </a:ext>
                  </a:extLst>
                </a:gridCol>
                <a:gridCol w="1792523">
                  <a:extLst>
                    <a:ext uri="{9D8B030D-6E8A-4147-A177-3AD203B41FA5}">
                      <a16:colId xmlns:a16="http://schemas.microsoft.com/office/drawing/2014/main" val="2142926670"/>
                    </a:ext>
                  </a:extLst>
                </a:gridCol>
              </a:tblGrid>
              <a:tr h="317881">
                <a:tc gridSpan="4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Bảng công việc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972957"/>
                  </a:ext>
                </a:extLst>
              </a:tr>
              <a:tr h="49781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Nhóm công việc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Nội dung công việc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Kết quả thực hiện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Đánh giá của giáo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560596"/>
                  </a:ext>
                </a:extLst>
              </a:tr>
              <a:tr h="401314">
                <a:tc rowSpan="8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Back-end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Xử lý đơn hàng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624136"/>
                  </a:ext>
                </a:extLst>
              </a:tr>
              <a:tr h="401314">
                <a:tc vMerge="1"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Xử lý nhập hàng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55613"/>
                  </a:ext>
                </a:extLst>
              </a:tr>
              <a:tr h="446064">
                <a:tc vMerge="1"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Quản lý thành viên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104623"/>
                  </a:ext>
                </a:extLst>
              </a:tr>
              <a:tr h="317881">
                <a:tc vMerge="1"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Bảng thống kê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376424"/>
                  </a:ext>
                </a:extLst>
              </a:tr>
              <a:tr h="317881">
                <a:tc vMerge="1"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Xử lý tìm kiếm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5959"/>
                  </a:ext>
                </a:extLst>
              </a:tr>
              <a:tr h="497819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Xử lý đăng nhập / đăng kí / đổi mật khẩu / tra cứu đơn hàng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453358"/>
                  </a:ext>
                </a:extLst>
              </a:tr>
              <a:tr h="292835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Xử lý bình luận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27027"/>
                  </a:ext>
                </a:extLst>
              </a:tr>
              <a:tr h="317881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Xử lý gửi mail khi đặt hàng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880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50FD3C-F00D-4E98-B071-21A61FFDF169}"/>
              </a:ext>
            </a:extLst>
          </p:cNvPr>
          <p:cNvSpPr txBox="1"/>
          <p:nvPr/>
        </p:nvSpPr>
        <p:spPr>
          <a:xfrm>
            <a:off x="2789300" y="298607"/>
            <a:ext cx="3477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Báo cáo công việc cá nhân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5947D-EF4F-4B03-853E-C11F403C702F}"/>
              </a:ext>
            </a:extLst>
          </p:cNvPr>
          <p:cNvSpPr txBox="1"/>
          <p:nvPr/>
        </p:nvSpPr>
        <p:spPr>
          <a:xfrm>
            <a:off x="381964" y="623619"/>
            <a:ext cx="8380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Họ tên: Thiều Chí Thiện	Lớp: D17_TH03 	MSSV: DH51700024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25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C20474-893D-43B3-8A27-BB34C7DEE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16066"/>
              </p:ext>
            </p:extLst>
          </p:nvPr>
        </p:nvGraphicFramePr>
        <p:xfrm>
          <a:off x="323385" y="321555"/>
          <a:ext cx="8497230" cy="44820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96165">
                  <a:extLst>
                    <a:ext uri="{9D8B030D-6E8A-4147-A177-3AD203B41FA5}">
                      <a16:colId xmlns:a16="http://schemas.microsoft.com/office/drawing/2014/main" val="2061736347"/>
                    </a:ext>
                  </a:extLst>
                </a:gridCol>
                <a:gridCol w="3048200">
                  <a:extLst>
                    <a:ext uri="{9D8B030D-6E8A-4147-A177-3AD203B41FA5}">
                      <a16:colId xmlns:a16="http://schemas.microsoft.com/office/drawing/2014/main" val="2570467648"/>
                    </a:ext>
                  </a:extLst>
                </a:gridCol>
                <a:gridCol w="2035281">
                  <a:extLst>
                    <a:ext uri="{9D8B030D-6E8A-4147-A177-3AD203B41FA5}">
                      <a16:colId xmlns:a16="http://schemas.microsoft.com/office/drawing/2014/main" val="438095043"/>
                    </a:ext>
                  </a:extLst>
                </a:gridCol>
                <a:gridCol w="1817584">
                  <a:extLst>
                    <a:ext uri="{9D8B030D-6E8A-4147-A177-3AD203B41FA5}">
                      <a16:colId xmlns:a16="http://schemas.microsoft.com/office/drawing/2014/main" val="74568988"/>
                    </a:ext>
                  </a:extLst>
                </a:gridCol>
              </a:tblGrid>
              <a:tr h="540486">
                <a:tc gridSpan="4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Bảng công việc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581546"/>
                  </a:ext>
                </a:extLst>
              </a:tr>
              <a:tr h="71557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Nhóm công việc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Nội dung công việc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Kết quả thực hiện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Đánh giá của giáo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1282"/>
                  </a:ext>
                </a:extLst>
              </a:tr>
              <a:tr h="399787">
                <a:tc rowSpan="5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Front-end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Hiển thị bình luận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5177"/>
                  </a:ext>
                </a:extLst>
              </a:tr>
              <a:tr h="614385">
                <a:tc vMerge="1"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Quản lý giỏ hàng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577309"/>
                  </a:ext>
                </a:extLst>
              </a:tr>
              <a:tr h="731318">
                <a:tc vMerge="1"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Hiển thị giao diện danh sách tin tức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849677"/>
                  </a:ext>
                </a:extLst>
              </a:tr>
              <a:tr h="940153">
                <a:tc vMerge="1"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Tổ hợp nút liên lạc / chat / zalo / địa chỉ google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01831"/>
                  </a:ext>
                </a:extLst>
              </a:tr>
              <a:tr h="540391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Giao diện trang chủ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Hoàn thành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36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86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6F78D-0C18-4916-BD57-26D67C598D40}"/>
              </a:ext>
            </a:extLst>
          </p:cNvPr>
          <p:cNvSpPr txBox="1"/>
          <p:nvPr/>
        </p:nvSpPr>
        <p:spPr>
          <a:xfrm>
            <a:off x="1692045" y="261038"/>
            <a:ext cx="5759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GIAO DIỆN CÁC CHỨC NĂNG ĐÃ THỰC HIỆN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274AB-44EF-487F-B91D-94D7A3724C81}"/>
              </a:ext>
            </a:extLst>
          </p:cNvPr>
          <p:cNvSpPr txBox="1"/>
          <p:nvPr/>
        </p:nvSpPr>
        <p:spPr>
          <a:xfrm>
            <a:off x="2286000" y="443564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>
                <a:solidFill>
                  <a:schemeClr val="bg1"/>
                </a:solidFill>
              </a:rPr>
              <a:t>Hình 1</a:t>
            </a:r>
            <a:r>
              <a:rPr lang="en-US" sz="1400">
                <a:solidFill>
                  <a:schemeClr val="bg1"/>
                </a:solidFill>
              </a:rPr>
              <a:t>: Giao diện trang nhập hàng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69C6E9-D8E9-4CDE-A590-A9E04AE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5" y="706881"/>
            <a:ext cx="7500130" cy="368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8466E4-E2AB-49D6-8C96-B064814A7DC5}"/>
              </a:ext>
            </a:extLst>
          </p:cNvPr>
          <p:cNvSpPr txBox="1"/>
          <p:nvPr/>
        </p:nvSpPr>
        <p:spPr>
          <a:xfrm>
            <a:off x="2299582" y="4171460"/>
            <a:ext cx="420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>
                <a:solidFill>
                  <a:schemeClr val="bg1"/>
                </a:solidFill>
              </a:rPr>
              <a:t>Hình 2</a:t>
            </a:r>
            <a:r>
              <a:rPr lang="en-US" sz="1800">
                <a:solidFill>
                  <a:schemeClr val="bg1"/>
                </a:solidFill>
              </a:rPr>
              <a:t>: Giao diện trang xử lý đơn hàng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F7540-A917-4B34-ADC8-9C20CF6F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7" y="540412"/>
            <a:ext cx="7527686" cy="36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9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27889-0CC3-4B45-8349-E975833F0EC9}"/>
              </a:ext>
            </a:extLst>
          </p:cNvPr>
          <p:cNvSpPr txBox="1"/>
          <p:nvPr/>
        </p:nvSpPr>
        <p:spPr>
          <a:xfrm>
            <a:off x="1821872" y="4356778"/>
            <a:ext cx="5500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>
                <a:solidFill>
                  <a:schemeClr val="bg1"/>
                </a:solidFill>
              </a:rPr>
              <a:t>Hình 3</a:t>
            </a:r>
            <a:r>
              <a:rPr lang="en-US" sz="1400">
                <a:solidFill>
                  <a:schemeClr val="bg1"/>
                </a:solidFill>
              </a:rPr>
              <a:t>: Giao diện</a:t>
            </a:r>
            <a:r>
              <a:rPr lang="en-US">
                <a:solidFill>
                  <a:schemeClr val="bg1"/>
                </a:solidFill>
              </a:rPr>
              <a:t> trang quản lý thành viên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7EA68-A26C-4FDE-B0A9-8AA836592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53" y="629265"/>
            <a:ext cx="7708692" cy="36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1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2869B6-8F6A-407F-906D-1C480F95CE38}"/>
              </a:ext>
            </a:extLst>
          </p:cNvPr>
          <p:cNvSpPr txBox="1"/>
          <p:nvPr/>
        </p:nvSpPr>
        <p:spPr>
          <a:xfrm>
            <a:off x="2286000" y="44547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>
                <a:solidFill>
                  <a:schemeClr val="bg1"/>
                </a:solidFill>
              </a:rPr>
              <a:t>Hình 4</a:t>
            </a:r>
            <a:r>
              <a:rPr lang="en-US" sz="1400">
                <a:solidFill>
                  <a:schemeClr val="bg1"/>
                </a:solidFill>
              </a:rPr>
              <a:t>: Giao diện</a:t>
            </a:r>
            <a:r>
              <a:rPr lang="en-US">
                <a:solidFill>
                  <a:schemeClr val="bg1"/>
                </a:solidFill>
              </a:rPr>
              <a:t> trang bảng thống kê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AB019-636E-454E-996E-D165DF67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20" y="609600"/>
            <a:ext cx="7458359" cy="36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8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80A53E-FB67-4FFD-8479-7ADFB28CE269}"/>
              </a:ext>
            </a:extLst>
          </p:cNvPr>
          <p:cNvSpPr txBox="1"/>
          <p:nvPr/>
        </p:nvSpPr>
        <p:spPr>
          <a:xfrm>
            <a:off x="2286000" y="449233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>
                <a:solidFill>
                  <a:schemeClr val="bg1"/>
                </a:solidFill>
              </a:rPr>
              <a:t>Hình </a:t>
            </a:r>
            <a:r>
              <a:rPr lang="en-US" b="1" u="sng">
                <a:solidFill>
                  <a:schemeClr val="bg1"/>
                </a:solidFill>
              </a:rPr>
              <a:t>5</a:t>
            </a:r>
            <a:r>
              <a:rPr lang="en-US" sz="1400">
                <a:solidFill>
                  <a:schemeClr val="bg1"/>
                </a:solidFill>
              </a:rPr>
              <a:t>: Giao diện</a:t>
            </a:r>
            <a:r>
              <a:rPr lang="en-US">
                <a:solidFill>
                  <a:schemeClr val="bg1"/>
                </a:solidFill>
              </a:rPr>
              <a:t> trang chủ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6F176-AE3B-4AED-A212-68654326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7" r="14809"/>
          <a:stretch/>
        </p:blipFill>
        <p:spPr>
          <a:xfrm>
            <a:off x="1453896" y="478103"/>
            <a:ext cx="6236208" cy="401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4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0373C4-77C1-4F47-A5D5-44B2F2F0FE66}"/>
              </a:ext>
            </a:extLst>
          </p:cNvPr>
          <p:cNvSpPr txBox="1"/>
          <p:nvPr/>
        </p:nvSpPr>
        <p:spPr>
          <a:xfrm>
            <a:off x="2286000" y="43453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>
                <a:solidFill>
                  <a:schemeClr val="bg1"/>
                </a:solidFill>
              </a:rPr>
              <a:t>Hình 6</a:t>
            </a:r>
            <a:r>
              <a:rPr lang="en-US" sz="1400">
                <a:solidFill>
                  <a:schemeClr val="bg1"/>
                </a:solidFill>
              </a:rPr>
              <a:t>: Giao diện quản lý giỏ hàng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D4DEE-FC64-4EE0-AF53-3EFADCB2E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3" r="16400" b="10732"/>
          <a:stretch/>
        </p:blipFill>
        <p:spPr>
          <a:xfrm>
            <a:off x="1505712" y="313408"/>
            <a:ext cx="6132576" cy="40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38721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2E5EC"/>
      </a:lt2>
      <a:accent1>
        <a:srgbClr val="6486DB"/>
      </a:accent1>
      <a:accent2>
        <a:srgbClr val="A9BCEB"/>
      </a:accent2>
      <a:accent3>
        <a:srgbClr val="274181"/>
      </a:accent3>
      <a:accent4>
        <a:srgbClr val="93D9EE"/>
      </a:accent4>
      <a:accent5>
        <a:srgbClr val="4FB5D5"/>
      </a:accent5>
      <a:accent6>
        <a:srgbClr val="266E85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322</Words>
  <Application>Microsoft Office PowerPoint</Application>
  <PresentationFormat>On-screen Show (16:9)</PresentationFormat>
  <Paragraphs>58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Montserrat</vt:lpstr>
      <vt:lpstr>Raleway</vt:lpstr>
      <vt:lpstr>Marina template</vt:lpstr>
      <vt:lpstr>BÁO CÁO LUẬN VĂN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LUẬN VĂN TỐT NGHIỆP</dc:title>
  <cp:lastModifiedBy>Chi Thien Thieu</cp:lastModifiedBy>
  <cp:revision>26</cp:revision>
  <dcterms:modified xsi:type="dcterms:W3CDTF">2021-07-23T08:23:20Z</dcterms:modified>
</cp:coreProperties>
</file>